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Telegraf Bold" charset="1" panose="00000800000000000000"/>
      <p:regular r:id="rId18"/>
    </p:embeddedFont>
    <p:embeddedFont>
      <p:font typeface="Telegraf" charset="1" panose="00000500000000000000"/>
      <p:regular r:id="rId19"/>
    </p:embeddedFont>
    <p:embeddedFont>
      <p:font typeface="Marykate" charset="1" panose="00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14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8399689"/>
            <a:ext cx="18288000" cy="1887311"/>
            <a:chOff x="0" y="0"/>
            <a:chExt cx="4816593" cy="4970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497070"/>
            </a:xfrm>
            <a:custGeom>
              <a:avLst/>
              <a:gdLst/>
              <a:ahLst/>
              <a:cxnLst/>
              <a:rect r="r" b="b" t="t" l="l"/>
              <a:pathLst>
                <a:path h="49707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97070"/>
                  </a:lnTo>
                  <a:lnTo>
                    <a:pt x="0" y="49707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816593" cy="5542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647496" y="844817"/>
            <a:ext cx="7046437" cy="6643876"/>
            <a:chOff x="0" y="0"/>
            <a:chExt cx="7940247" cy="74866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68580" y="0"/>
              <a:ext cx="8007240" cy="7486624"/>
            </a:xfrm>
            <a:custGeom>
              <a:avLst/>
              <a:gdLst/>
              <a:ahLst/>
              <a:cxnLst/>
              <a:rect r="r" b="b" t="t" l="l"/>
              <a:pathLst>
                <a:path h="7486624" w="8007240">
                  <a:moveTo>
                    <a:pt x="1502589" y="509830"/>
                  </a:moveTo>
                  <a:lnTo>
                    <a:pt x="205152" y="2775921"/>
                  </a:lnTo>
                  <a:cubicBezTo>
                    <a:pt x="0" y="3163521"/>
                    <a:pt x="43180" y="3652443"/>
                    <a:pt x="336960" y="3982144"/>
                  </a:cubicBezTo>
                  <a:lnTo>
                    <a:pt x="3227210" y="7156923"/>
                  </a:lnTo>
                  <a:cubicBezTo>
                    <a:pt x="3417776" y="7367610"/>
                    <a:pt x="3687745" y="7486624"/>
                    <a:pt x="3968830" y="7486624"/>
                  </a:cubicBezTo>
                  <a:lnTo>
                    <a:pt x="6997240" y="7486624"/>
                  </a:lnTo>
                  <a:cubicBezTo>
                    <a:pt x="7554646" y="7486624"/>
                    <a:pt x="8007240" y="7028259"/>
                    <a:pt x="8007240" y="6463747"/>
                  </a:cubicBezTo>
                  <a:lnTo>
                    <a:pt x="8007240" y="2394755"/>
                  </a:lnTo>
                  <a:cubicBezTo>
                    <a:pt x="8007240" y="2184068"/>
                    <a:pt x="7943717" y="1978206"/>
                    <a:pt x="7823025" y="1806118"/>
                  </a:cubicBezTo>
                  <a:lnTo>
                    <a:pt x="6870196" y="434240"/>
                  </a:lnTo>
                  <a:cubicBezTo>
                    <a:pt x="6681218" y="162438"/>
                    <a:pt x="6373137" y="0"/>
                    <a:pt x="6044410" y="0"/>
                  </a:cubicBezTo>
                  <a:lnTo>
                    <a:pt x="2376016" y="0"/>
                  </a:lnTo>
                  <a:cubicBezTo>
                    <a:pt x="2015529" y="0"/>
                    <a:pt x="1682038" y="194604"/>
                    <a:pt x="1502589" y="509830"/>
                  </a:cubicBezTo>
                  <a:close/>
                </a:path>
              </a:pathLst>
            </a:custGeom>
            <a:blipFill>
              <a:blip r:embed="rId3"/>
              <a:stretch>
                <a:fillRect l="-18794" t="0" r="-18794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383699" y="5143500"/>
            <a:ext cx="2439001" cy="1172596"/>
            <a:chOff x="0" y="0"/>
            <a:chExt cx="660400" cy="317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0400" cy="317500"/>
            </a:xfrm>
            <a:custGeom>
              <a:avLst/>
              <a:gdLst/>
              <a:ahLst/>
              <a:cxnLst/>
              <a:rect r="r" b="b" t="t" l="l"/>
              <a:pathLst>
                <a:path h="3175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17500"/>
                  </a:cubicBezTo>
                  <a:lnTo>
                    <a:pt x="660400" y="317500"/>
                  </a:lnTo>
                  <a:lnTo>
                    <a:pt x="0" y="317500"/>
                  </a:lnTo>
                  <a:lnTo>
                    <a:pt x="0" y="317500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79375"/>
              <a:ext cx="660400" cy="238125"/>
            </a:xfrm>
            <a:prstGeom prst="rect">
              <a:avLst/>
            </a:prstGeom>
          </p:spPr>
          <p:txBody>
            <a:bodyPr anchor="ctr" rtlCol="false" tIns="116252" lIns="116252" bIns="116252" rIns="116252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383699" y="6316096"/>
            <a:ext cx="2439001" cy="1172596"/>
            <a:chOff x="0" y="0"/>
            <a:chExt cx="660400" cy="317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0400" cy="317500"/>
            </a:xfrm>
            <a:custGeom>
              <a:avLst/>
              <a:gdLst/>
              <a:ahLst/>
              <a:cxnLst/>
              <a:rect r="r" b="b" t="t" l="l"/>
              <a:pathLst>
                <a:path h="3175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17500"/>
                  </a:cubicBezTo>
                  <a:lnTo>
                    <a:pt x="660400" y="317500"/>
                  </a:lnTo>
                  <a:lnTo>
                    <a:pt x="0" y="317500"/>
                  </a:lnTo>
                  <a:lnTo>
                    <a:pt x="0" y="317500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B1545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79375"/>
              <a:ext cx="660400" cy="238125"/>
            </a:xfrm>
            <a:prstGeom prst="rect">
              <a:avLst/>
            </a:prstGeom>
          </p:spPr>
          <p:txBody>
            <a:bodyPr anchor="ctr" rtlCol="false" tIns="116252" lIns="116252" bIns="116252" rIns="116252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989753" y="613965"/>
            <a:ext cx="1704179" cy="170417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1067493"/>
            <a:ext cx="8988684" cy="6114540"/>
            <a:chOff x="0" y="0"/>
            <a:chExt cx="11984913" cy="815272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774020"/>
              <a:ext cx="11984913" cy="7378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668"/>
                </a:lnSpc>
              </a:pPr>
              <a:r>
                <a:rPr lang="en-US" b="true" sz="7223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AI-Powered Interactive Display for Newborns &amp; Children with Autism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85725"/>
              <a:ext cx="11984913" cy="5855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7"/>
                </a:lnSpc>
              </a:pPr>
              <a:r>
                <a:rPr lang="en-US" b="true" sz="249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Understanding the future of therapy and learning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28700" y="9111351"/>
            <a:ext cx="15889216" cy="460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7"/>
              </a:lnSpc>
            </a:pPr>
            <a:r>
              <a:rPr lang="en-US" b="true" sz="2491">
                <a:solidFill>
                  <a:srgbClr val="080B1A"/>
                </a:solidFill>
                <a:latin typeface="Telegraf Bold"/>
                <a:ea typeface="Telegraf Bold"/>
                <a:cs typeface="Telegraf Bold"/>
                <a:sym typeface="Telegraf Bold"/>
              </a:rPr>
              <a:t>Transforming therapy and learning through innovative, personalized solutions for children with autism.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0500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607084"/>
            <a:chOff x="0" y="0"/>
            <a:chExt cx="4816593" cy="4232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423265"/>
            </a:xfrm>
            <a:custGeom>
              <a:avLst/>
              <a:gdLst/>
              <a:ahLst/>
              <a:cxnLst/>
              <a:rect r="r" b="b" t="t" l="l"/>
              <a:pathLst>
                <a:path h="42326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23265"/>
                  </a:lnTo>
                  <a:lnTo>
                    <a:pt x="0" y="42326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4816593" cy="499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b="true" sz="6999" strike="noStrike" u="none">
                  <a:solidFill>
                    <a:srgbClr val="080B1A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Future Enhancements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930459"/>
            <a:ext cx="14853540" cy="2119239"/>
            <a:chOff x="0" y="0"/>
            <a:chExt cx="5405190" cy="7711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05189" cy="771189"/>
            </a:xfrm>
            <a:custGeom>
              <a:avLst/>
              <a:gdLst/>
              <a:ahLst/>
              <a:cxnLst/>
              <a:rect r="r" b="b" t="t" l="l"/>
              <a:pathLst>
                <a:path h="771189" w="5405189">
                  <a:moveTo>
                    <a:pt x="5405189" y="385594"/>
                  </a:moveTo>
                  <a:lnTo>
                    <a:pt x="4998789" y="0"/>
                  </a:lnTo>
                  <a:lnTo>
                    <a:pt x="4998789" y="203200"/>
                  </a:lnTo>
                  <a:lnTo>
                    <a:pt x="0" y="203200"/>
                  </a:lnTo>
                  <a:lnTo>
                    <a:pt x="0" y="567989"/>
                  </a:lnTo>
                  <a:lnTo>
                    <a:pt x="4998789" y="567989"/>
                  </a:lnTo>
                  <a:lnTo>
                    <a:pt x="4998789" y="771189"/>
                  </a:lnTo>
                  <a:lnTo>
                    <a:pt x="5405189" y="385594"/>
                  </a:lnTo>
                  <a:close/>
                </a:path>
              </a:pathLst>
            </a:custGeom>
            <a:solidFill>
              <a:srgbClr val="330865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165100"/>
              <a:ext cx="5303590" cy="4028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 marL="0" indent="0" lvl="1">
                <a:lnSpc>
                  <a:spcPts val="290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4535235"/>
            <a:ext cx="14853540" cy="2119239"/>
            <a:chOff x="0" y="0"/>
            <a:chExt cx="5405190" cy="77118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05189" cy="771189"/>
            </a:xfrm>
            <a:custGeom>
              <a:avLst/>
              <a:gdLst/>
              <a:ahLst/>
              <a:cxnLst/>
              <a:rect r="r" b="b" t="t" l="l"/>
              <a:pathLst>
                <a:path h="771189" w="5405189">
                  <a:moveTo>
                    <a:pt x="5405189" y="385594"/>
                  </a:moveTo>
                  <a:lnTo>
                    <a:pt x="4998789" y="0"/>
                  </a:lnTo>
                  <a:lnTo>
                    <a:pt x="4998789" y="203200"/>
                  </a:lnTo>
                  <a:lnTo>
                    <a:pt x="0" y="203200"/>
                  </a:lnTo>
                  <a:lnTo>
                    <a:pt x="0" y="567989"/>
                  </a:lnTo>
                  <a:lnTo>
                    <a:pt x="4998789" y="567989"/>
                  </a:lnTo>
                  <a:lnTo>
                    <a:pt x="4998789" y="771189"/>
                  </a:lnTo>
                  <a:lnTo>
                    <a:pt x="5405189" y="385594"/>
                  </a:lnTo>
                  <a:close/>
                </a:path>
              </a:pathLst>
            </a:custGeom>
            <a:solidFill>
              <a:srgbClr val="330865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165100"/>
              <a:ext cx="5303590" cy="4028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 marL="0" indent="0" lvl="1">
                <a:lnSpc>
                  <a:spcPts val="2903"/>
                </a:lnSpc>
                <a:spcBef>
                  <a:spcPct val="0"/>
                </a:spcBef>
              </a:pPr>
            </a:p>
            <a:p>
              <a:pPr algn="l" marL="0" indent="0" lvl="1">
                <a:lnSpc>
                  <a:spcPts val="290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0" y="7140012"/>
            <a:ext cx="14853540" cy="2119239"/>
            <a:chOff x="0" y="0"/>
            <a:chExt cx="5405190" cy="77118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405189" cy="771189"/>
            </a:xfrm>
            <a:custGeom>
              <a:avLst/>
              <a:gdLst/>
              <a:ahLst/>
              <a:cxnLst/>
              <a:rect r="r" b="b" t="t" l="l"/>
              <a:pathLst>
                <a:path h="771189" w="5405189">
                  <a:moveTo>
                    <a:pt x="5405189" y="385594"/>
                  </a:moveTo>
                  <a:lnTo>
                    <a:pt x="4998789" y="0"/>
                  </a:lnTo>
                  <a:lnTo>
                    <a:pt x="4998789" y="203200"/>
                  </a:lnTo>
                  <a:lnTo>
                    <a:pt x="0" y="203200"/>
                  </a:lnTo>
                  <a:lnTo>
                    <a:pt x="0" y="567989"/>
                  </a:lnTo>
                  <a:lnTo>
                    <a:pt x="4998789" y="567989"/>
                  </a:lnTo>
                  <a:lnTo>
                    <a:pt x="4998789" y="771189"/>
                  </a:lnTo>
                  <a:lnTo>
                    <a:pt x="5405189" y="385594"/>
                  </a:lnTo>
                  <a:close/>
                </a:path>
              </a:pathLst>
            </a:custGeom>
            <a:solidFill>
              <a:srgbClr val="330865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165100"/>
              <a:ext cx="5303590" cy="4028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 marL="0" indent="0" lvl="1">
                <a:lnSpc>
                  <a:spcPts val="2903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3166237" y="5425843"/>
            <a:ext cx="9965612" cy="73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851"/>
              </a:lnSpc>
              <a:spcBef>
                <a:spcPct val="0"/>
              </a:spcBef>
            </a:pPr>
            <a:r>
              <a:rPr lang="en-US" b="true" sz="2376" strike="noStrike" u="non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AI-generated personalized content (stories, games)</a:t>
            </a:r>
          </a:p>
          <a:p>
            <a:pPr algn="l" marL="0" indent="0" lvl="1">
              <a:lnSpc>
                <a:spcPts val="2851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2409655" y="2771004"/>
            <a:ext cx="12053016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903"/>
              </a:lnSpc>
              <a:spcBef>
                <a:spcPct val="0"/>
              </a:spcBef>
            </a:pPr>
            <a:r>
              <a:rPr lang="en-US" b="true" sz="2419" strike="noStrike" u="non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Integration with wearable devices (stress &amp; heart rate monitoring)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32856" y="7997499"/>
            <a:ext cx="8379634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2903"/>
              </a:lnSpc>
              <a:spcBef>
                <a:spcPct val="0"/>
              </a:spcBef>
            </a:pPr>
            <a:r>
              <a:rPr lang="en-US" b="true" sz="2419" strike="noStrike" u="non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AR/VR immersive experiences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0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554" y="257175"/>
            <a:ext cx="17954892" cy="1543050"/>
            <a:chOff x="0" y="0"/>
            <a:chExt cx="472886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28861" cy="406400"/>
            </a:xfrm>
            <a:custGeom>
              <a:avLst/>
              <a:gdLst/>
              <a:ahLst/>
              <a:cxnLst/>
              <a:rect r="r" b="b" t="t" l="l"/>
              <a:pathLst>
                <a:path h="406400" w="4728861">
                  <a:moveTo>
                    <a:pt x="4525661" y="0"/>
                  </a:moveTo>
                  <a:cubicBezTo>
                    <a:pt x="4637885" y="0"/>
                    <a:pt x="4728861" y="90976"/>
                    <a:pt x="4728861" y="203200"/>
                  </a:cubicBezTo>
                  <a:cubicBezTo>
                    <a:pt x="4728861" y="315424"/>
                    <a:pt x="4637885" y="406400"/>
                    <a:pt x="452566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4728860" cy="482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b="true" sz="6999" strike="noStrike" u="none">
                  <a:solidFill>
                    <a:srgbClr val="080B1A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Conclusion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2517062"/>
            <a:ext cx="11363744" cy="4902787"/>
          </a:xfrm>
          <a:custGeom>
            <a:avLst/>
            <a:gdLst/>
            <a:ahLst/>
            <a:cxnLst/>
            <a:rect r="r" b="b" t="t" l="l"/>
            <a:pathLst>
              <a:path h="4902787" w="11363744">
                <a:moveTo>
                  <a:pt x="0" y="0"/>
                </a:moveTo>
                <a:lnTo>
                  <a:pt x="11363744" y="0"/>
                </a:lnTo>
                <a:lnTo>
                  <a:pt x="11363744" y="4902787"/>
                </a:lnTo>
                <a:lnTo>
                  <a:pt x="0" y="490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334" r="0" b="-3508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977731"/>
            <a:ext cx="11363744" cy="396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30408" indent="-315204" lvl="1">
              <a:lnSpc>
                <a:spcPts val="3503"/>
              </a:lnSpc>
              <a:buFont typeface="Arial"/>
              <a:buChar char="•"/>
            </a:pPr>
            <a:r>
              <a:rPr lang="en-US" sz="2919" strike="noStrike" u="none">
                <a:solidFill>
                  <a:srgbClr val="000000"/>
                </a:solidFill>
                <a:latin typeface="Marykate"/>
                <a:ea typeface="Marykate"/>
                <a:cs typeface="Marykate"/>
                <a:sym typeface="Marykate"/>
              </a:rPr>
              <a:t>Provides an inclusive, affordable, and engaging therapy tool for children with autism.</a:t>
            </a:r>
          </a:p>
          <a:p>
            <a:pPr algn="just">
              <a:lnSpc>
                <a:spcPts val="3503"/>
              </a:lnSpc>
            </a:pPr>
          </a:p>
          <a:p>
            <a:pPr algn="just" marL="630408" indent="-315204" lvl="1">
              <a:lnSpc>
                <a:spcPts val="3503"/>
              </a:lnSpc>
              <a:buFont typeface="Arial"/>
              <a:buChar char="•"/>
            </a:pPr>
            <a:r>
              <a:rPr lang="en-US" sz="2919" strike="noStrike" u="none">
                <a:solidFill>
                  <a:srgbClr val="000000"/>
                </a:solidFill>
                <a:latin typeface="Marykate"/>
                <a:ea typeface="Marykate"/>
                <a:cs typeface="Marykate"/>
                <a:sym typeface="Marykate"/>
              </a:rPr>
              <a:t>Adapts learning to each child’s unique needs using AI.</a:t>
            </a:r>
          </a:p>
          <a:p>
            <a:pPr algn="just">
              <a:lnSpc>
                <a:spcPts val="3503"/>
              </a:lnSpc>
            </a:pPr>
          </a:p>
          <a:p>
            <a:pPr algn="just" marL="630408" indent="-315204" lvl="1">
              <a:lnSpc>
                <a:spcPts val="3503"/>
              </a:lnSpc>
              <a:buFont typeface="Arial"/>
              <a:buChar char="•"/>
            </a:pPr>
            <a:r>
              <a:rPr lang="en-US" sz="2919" strike="noStrike" u="none">
                <a:solidFill>
                  <a:srgbClr val="000000"/>
                </a:solidFill>
                <a:latin typeface="Marykate"/>
                <a:ea typeface="Marykate"/>
                <a:cs typeface="Marykate"/>
                <a:sym typeface="Marykate"/>
              </a:rPr>
              <a:t>Supports parents and therapists with real-time insights.</a:t>
            </a:r>
          </a:p>
          <a:p>
            <a:pPr algn="just">
              <a:lnSpc>
                <a:spcPts val="3503"/>
              </a:lnSpc>
            </a:pPr>
          </a:p>
          <a:p>
            <a:pPr algn="just" marL="630408" indent="-315204" lvl="1">
              <a:lnSpc>
                <a:spcPts val="3503"/>
              </a:lnSpc>
              <a:buFont typeface="Arial"/>
              <a:buChar char="•"/>
            </a:pPr>
            <a:r>
              <a:rPr lang="en-US" sz="2919" strike="noStrike" u="none">
                <a:solidFill>
                  <a:srgbClr val="000000"/>
                </a:solidFill>
                <a:latin typeface="Marykate"/>
                <a:ea typeface="Marykate"/>
                <a:cs typeface="Marykate"/>
                <a:sym typeface="Marykate"/>
              </a:rPr>
              <a:t>Aligns with UN SDGs in health, education, innovation, and equality.</a:t>
            </a:r>
          </a:p>
          <a:p>
            <a:pPr algn="just">
              <a:lnSpc>
                <a:spcPts val="3503"/>
              </a:lnSpc>
            </a:pPr>
          </a:p>
          <a:p>
            <a:pPr algn="just" marL="630408" indent="-315204" lvl="1">
              <a:lnSpc>
                <a:spcPts val="3503"/>
              </a:lnSpc>
              <a:buFont typeface="Arial"/>
              <a:buChar char="•"/>
            </a:pPr>
            <a:r>
              <a:rPr lang="en-US" sz="2919" strike="noStrike" u="none">
                <a:solidFill>
                  <a:srgbClr val="000000"/>
                </a:solidFill>
                <a:latin typeface="Marykate"/>
                <a:ea typeface="Marykate"/>
                <a:cs typeface="Marykate"/>
                <a:sym typeface="Marykate"/>
              </a:rPr>
              <a:t>Future-ready with scope for AR/VR, wearables, and global scalability.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9446150"/>
            <a:ext cx="18288000" cy="840850"/>
            <a:chOff x="0" y="0"/>
            <a:chExt cx="4816593" cy="22145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16592" cy="221459"/>
            </a:xfrm>
            <a:custGeom>
              <a:avLst/>
              <a:gdLst/>
              <a:ahLst/>
              <a:cxnLst/>
              <a:rect r="r" b="b" t="t" l="l"/>
              <a:pathLst>
                <a:path h="22145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21459"/>
                  </a:lnTo>
                  <a:lnTo>
                    <a:pt x="0" y="2214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4816593" cy="2976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839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4195107" y="9647500"/>
            <a:ext cx="9897785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03"/>
              </a:lnSpc>
              <a:spcBef>
                <a:spcPct val="0"/>
              </a:spcBef>
            </a:pPr>
            <a:r>
              <a:rPr lang="en-US" b="true" sz="2419" strike="noStrike" u="none">
                <a:solidFill>
                  <a:srgbClr val="000000"/>
                </a:solidFill>
                <a:latin typeface="Telegraf Bold"/>
                <a:ea typeface="Telegraf Bold"/>
                <a:cs typeface="Telegraf Bold"/>
                <a:sym typeface="Telegraf Bold"/>
              </a:rPr>
              <a:t>Every child deserves a voice, and technology can help them find it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0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8229600"/>
          </a:xfrm>
          <a:custGeom>
            <a:avLst/>
            <a:gdLst/>
            <a:ahLst/>
            <a:cxnLst/>
            <a:rect r="r" b="b" t="t" l="l"/>
            <a:pathLst>
              <a:path h="8229600" w="18288000">
                <a:moveTo>
                  <a:pt x="0" y="0"/>
                </a:moveTo>
                <a:lnTo>
                  <a:pt x="18288000" y="0"/>
                </a:lnTo>
                <a:lnTo>
                  <a:pt x="182880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4027" r="0" b="-2402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4900295"/>
            <a:ext cx="18288000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 strike="noStrike" u="none">
                <a:solidFill>
                  <a:srgbClr val="080B1A"/>
                </a:solidFill>
                <a:latin typeface="Telegraf Bold"/>
                <a:ea typeface="Telegraf Bold"/>
                <a:cs typeface="Telegraf Bold"/>
                <a:sym typeface="Telegraf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14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03784" y="1028700"/>
            <a:ext cx="4888382" cy="8229600"/>
            <a:chOff x="0" y="0"/>
            <a:chExt cx="37719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71900" cy="6502400"/>
            </a:xfrm>
            <a:custGeom>
              <a:avLst/>
              <a:gdLst/>
              <a:ahLst/>
              <a:cxnLst/>
              <a:rect r="r" b="b" t="t" l="l"/>
              <a:pathLst>
                <a:path h="6502400" w="3771900">
                  <a:moveTo>
                    <a:pt x="0" y="546100"/>
                  </a:moveTo>
                  <a:lnTo>
                    <a:pt x="0" y="3953510"/>
                  </a:lnTo>
                  <a:cubicBezTo>
                    <a:pt x="0" y="4132580"/>
                    <a:pt x="87630" y="4301490"/>
                    <a:pt x="236220" y="4403090"/>
                  </a:cubicBezTo>
                  <a:lnTo>
                    <a:pt x="2914650" y="6252210"/>
                  </a:lnTo>
                  <a:cubicBezTo>
                    <a:pt x="3276600" y="6502400"/>
                    <a:pt x="3771900" y="6243320"/>
                    <a:pt x="3771900" y="5802630"/>
                  </a:cubicBezTo>
                  <a:lnTo>
                    <a:pt x="3771900" y="546100"/>
                  </a:lnTo>
                  <a:cubicBezTo>
                    <a:pt x="3771900" y="243840"/>
                    <a:pt x="3526790" y="0"/>
                    <a:pt x="3225800" y="0"/>
                  </a:cubicBezTo>
                  <a:lnTo>
                    <a:pt x="546100" y="0"/>
                  </a:lnTo>
                  <a:cubicBezTo>
                    <a:pt x="245110" y="0"/>
                    <a:pt x="0" y="245110"/>
                    <a:pt x="0" y="546100"/>
                  </a:cubicBezTo>
                  <a:close/>
                </a:path>
              </a:pathLst>
            </a:custGeom>
            <a:blipFill>
              <a:blip r:embed="rId3"/>
              <a:stretch>
                <a:fillRect l="-76103" t="0" r="-76103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9002735">
            <a:off x="1146302" y="7072426"/>
            <a:ext cx="2208987" cy="1062013"/>
            <a:chOff x="0" y="0"/>
            <a:chExt cx="660400" cy="317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400" cy="317500"/>
            </a:xfrm>
            <a:custGeom>
              <a:avLst/>
              <a:gdLst/>
              <a:ahLst/>
              <a:cxnLst/>
              <a:rect r="r" b="b" t="t" l="l"/>
              <a:pathLst>
                <a:path h="3175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17500"/>
                  </a:cubicBezTo>
                  <a:lnTo>
                    <a:pt x="660400" y="317500"/>
                  </a:lnTo>
                  <a:lnTo>
                    <a:pt x="0" y="317500"/>
                  </a:lnTo>
                  <a:lnTo>
                    <a:pt x="0" y="317500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79375"/>
              <a:ext cx="660400" cy="238125"/>
            </a:xfrm>
            <a:prstGeom prst="rect">
              <a:avLst/>
            </a:prstGeom>
          </p:spPr>
          <p:txBody>
            <a:bodyPr anchor="ctr" rtlCol="false" tIns="116252" lIns="116252" bIns="116252" rIns="116252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8196287"/>
            <a:ext cx="2208987" cy="1062013"/>
            <a:chOff x="0" y="0"/>
            <a:chExt cx="660400" cy="317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0400" cy="317500"/>
            </a:xfrm>
            <a:custGeom>
              <a:avLst/>
              <a:gdLst/>
              <a:ahLst/>
              <a:cxnLst/>
              <a:rect r="r" b="b" t="t" l="l"/>
              <a:pathLst>
                <a:path h="3175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17500"/>
                  </a:cubicBezTo>
                  <a:lnTo>
                    <a:pt x="660400" y="317500"/>
                  </a:lnTo>
                  <a:lnTo>
                    <a:pt x="0" y="317500"/>
                  </a:lnTo>
                  <a:lnTo>
                    <a:pt x="0" y="317500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B1545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79375"/>
              <a:ext cx="660400" cy="238125"/>
            </a:xfrm>
            <a:prstGeom prst="rect">
              <a:avLst/>
            </a:prstGeom>
          </p:spPr>
          <p:txBody>
            <a:bodyPr anchor="ctr" rtlCol="false" tIns="116252" lIns="116252" bIns="116252" rIns="116252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331940" y="1811066"/>
            <a:ext cx="8263789" cy="6856343"/>
            <a:chOff x="0" y="0"/>
            <a:chExt cx="11018385" cy="9141791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6834202"/>
              <a:ext cx="11018385" cy="23075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0"/>
                </a:lnSpc>
              </a:pPr>
              <a:r>
                <a:rPr lang="en-US" sz="210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Children with autism face unique </a:t>
              </a:r>
              <a:r>
                <a:rPr lang="en-US" b="true" sz="21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communication barriers</a:t>
              </a:r>
              <a:r>
                <a:rPr lang="en-US" sz="210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and social interactions challenges. Traditional therapies often lack </a:t>
              </a:r>
              <a:r>
                <a:rPr lang="en-US" b="true" sz="21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personalization</a:t>
              </a:r>
              <a:r>
                <a:rPr lang="en-US" sz="210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and can be inflexible, making it difficult for families to engage effectively. Our AI-powered solution aims to bridge these gaps.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4849351"/>
              <a:ext cx="11018385" cy="1540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5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Overcoming Limitations of Traditional Therapies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76200"/>
              <a:ext cx="10554262" cy="4305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</a:pPr>
              <a:r>
                <a:rPr lang="en-US" b="true" sz="699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Understanding Autism Challenges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14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2227992" y="3901553"/>
            <a:ext cx="1771035" cy="1771035"/>
          </a:xfrm>
          <a:custGeom>
            <a:avLst/>
            <a:gdLst/>
            <a:ahLst/>
            <a:cxnLst/>
            <a:rect r="r" b="b" t="t" l="l"/>
            <a:pathLst>
              <a:path h="1771035" w="1771035">
                <a:moveTo>
                  <a:pt x="0" y="0"/>
                </a:moveTo>
                <a:lnTo>
                  <a:pt x="1771035" y="0"/>
                </a:lnTo>
                <a:lnTo>
                  <a:pt x="1771035" y="1771035"/>
                </a:lnTo>
                <a:lnTo>
                  <a:pt x="0" y="17710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2751057" y="3901553"/>
            <a:ext cx="1771035" cy="1771035"/>
          </a:xfrm>
          <a:custGeom>
            <a:avLst/>
            <a:gdLst/>
            <a:ahLst/>
            <a:cxnLst/>
            <a:rect r="r" b="b" t="t" l="l"/>
            <a:pathLst>
              <a:path h="1771035" w="1771035">
                <a:moveTo>
                  <a:pt x="0" y="0"/>
                </a:moveTo>
                <a:lnTo>
                  <a:pt x="1771035" y="0"/>
                </a:lnTo>
                <a:lnTo>
                  <a:pt x="1771035" y="1771035"/>
                </a:lnTo>
                <a:lnTo>
                  <a:pt x="0" y="17710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2383076"/>
            <a:chOff x="0" y="0"/>
            <a:chExt cx="4816593" cy="627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627641"/>
            </a:xfrm>
            <a:custGeom>
              <a:avLst/>
              <a:gdLst/>
              <a:ahLst/>
              <a:cxnLst/>
              <a:rect r="r" b="b" t="t" l="l"/>
              <a:pathLst>
                <a:path h="627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27641"/>
                  </a:lnTo>
                  <a:lnTo>
                    <a:pt x="0" y="62764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816593" cy="675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91203" y="3901553"/>
            <a:ext cx="3015881" cy="1260416"/>
            <a:chOff x="0" y="0"/>
            <a:chExt cx="794306" cy="33196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94306" cy="331961"/>
            </a:xfrm>
            <a:custGeom>
              <a:avLst/>
              <a:gdLst/>
              <a:ahLst/>
              <a:cxnLst/>
              <a:rect r="r" b="b" t="t" l="l"/>
              <a:pathLst>
                <a:path h="331961" w="794306">
                  <a:moveTo>
                    <a:pt x="0" y="0"/>
                  </a:moveTo>
                  <a:lnTo>
                    <a:pt x="794306" y="0"/>
                  </a:lnTo>
                  <a:lnTo>
                    <a:pt x="794306" y="331961"/>
                  </a:lnTo>
                  <a:lnTo>
                    <a:pt x="0" y="331961"/>
                  </a:lnTo>
                  <a:close/>
                </a:path>
              </a:pathLst>
            </a:custGeom>
            <a:solidFill>
              <a:srgbClr val="330865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794306" cy="3700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03"/>
                </a:lnSpc>
                <a:spcBef>
                  <a:spcPct val="0"/>
                </a:spcBef>
              </a:pP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Devolepment </a:t>
              </a:r>
            </a:p>
            <a:p>
              <a:pPr algn="ctr" marL="0" indent="0" lvl="0">
                <a:lnSpc>
                  <a:spcPts val="2903"/>
                </a:lnSpc>
                <a:spcBef>
                  <a:spcPct val="0"/>
                </a:spcBef>
              </a:pP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phase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338430" y="4387021"/>
            <a:ext cx="155016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03"/>
              </a:lnSpc>
            </a:pPr>
            <a:r>
              <a:rPr lang="en-US" b="true" sz="241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Initial Research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61495" y="4387021"/>
            <a:ext cx="155016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03"/>
              </a:lnSpc>
            </a:pPr>
            <a:r>
              <a:rPr lang="en-US" b="true" sz="241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Launch Period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2227992" y="6130054"/>
            <a:ext cx="3307229" cy="2329551"/>
            <a:chOff x="0" y="0"/>
            <a:chExt cx="4409639" cy="3106068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38100"/>
              <a:ext cx="4409639" cy="1485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03"/>
                </a:lnSpc>
              </a:pPr>
              <a:r>
                <a:rPr lang="en-US" b="true" sz="241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Identifying challenges in autism therapies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870993"/>
              <a:ext cx="4409639" cy="1235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37"/>
                </a:lnSpc>
              </a:pPr>
              <a:r>
                <a:rPr lang="en-US" sz="187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Comprehensive studies are conducted to understand </a:t>
              </a:r>
              <a:r>
                <a:rPr lang="en-US" b="true" sz="1875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key challenges</a:t>
              </a:r>
              <a:r>
                <a:rPr lang="en-US" sz="187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faced by children.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491203" y="6130054"/>
            <a:ext cx="3307229" cy="1959135"/>
            <a:chOff x="0" y="0"/>
            <a:chExt cx="4409639" cy="2612179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38100"/>
              <a:ext cx="4409639" cy="1003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03"/>
                </a:lnSpc>
              </a:pPr>
              <a:r>
                <a:rPr lang="en-US" b="true" sz="241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Building and testing interactive modules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377104"/>
              <a:ext cx="4409639" cy="1235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37"/>
                </a:lnSpc>
              </a:pPr>
              <a:r>
                <a:rPr lang="en-US" sz="187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The focus is on creating </a:t>
              </a:r>
              <a:r>
                <a:rPr lang="en-US" b="true" sz="1875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engaging learning</a:t>
              </a:r>
              <a:r>
                <a:rPr lang="en-US" sz="187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experiences tailored for users.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751057" y="6130054"/>
            <a:ext cx="3307229" cy="2424834"/>
            <a:chOff x="0" y="0"/>
            <a:chExt cx="4409639" cy="3233112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38100"/>
              <a:ext cx="4409639" cy="1003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03"/>
                </a:lnSpc>
              </a:pPr>
              <a:r>
                <a:rPr lang="en-US" b="true" sz="241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Implementing the AI-powered solution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1998037"/>
              <a:ext cx="4409639" cy="1235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37"/>
                </a:lnSpc>
              </a:pPr>
              <a:r>
                <a:rPr lang="en-US" sz="187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The system is introduced to enhance </a:t>
              </a:r>
              <a:r>
                <a:rPr lang="en-US" b="true" sz="1875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learning and interaction</a:t>
              </a:r>
              <a:r>
                <a:rPr lang="en-US" sz="1875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for children.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700227"/>
            <a:ext cx="16230600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</a:pPr>
            <a:r>
              <a:rPr lang="en-US" b="true" sz="6999">
                <a:solidFill>
                  <a:srgbClr val="080B1A"/>
                </a:solidFill>
                <a:latin typeface="Telegraf Bold"/>
                <a:ea typeface="Telegraf Bold"/>
                <a:cs typeface="Telegraf Bold"/>
                <a:sym typeface="Telegraf Bold"/>
              </a:rPr>
              <a:t>Proposed AI Solution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0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878387"/>
            <a:ext cx="1048073" cy="958694"/>
            <a:chOff x="0" y="0"/>
            <a:chExt cx="6350000" cy="580847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5808472"/>
            </a:xfrm>
            <a:custGeom>
              <a:avLst/>
              <a:gdLst/>
              <a:ahLst/>
              <a:cxnLst/>
              <a:rect r="r" b="b" t="t" l="l"/>
              <a:pathLst>
                <a:path h="5808472" w="6350000">
                  <a:moveTo>
                    <a:pt x="3445764" y="5808472"/>
                  </a:moveTo>
                  <a:lnTo>
                    <a:pt x="2591689" y="4954397"/>
                  </a:lnTo>
                  <a:lnTo>
                    <a:pt x="4037965" y="3508121"/>
                  </a:lnTo>
                  <a:lnTo>
                    <a:pt x="0" y="3508121"/>
                  </a:lnTo>
                  <a:lnTo>
                    <a:pt x="0" y="2300224"/>
                  </a:lnTo>
                  <a:lnTo>
                    <a:pt x="4037838" y="2300224"/>
                  </a:lnTo>
                  <a:lnTo>
                    <a:pt x="2591689" y="854075"/>
                  </a:lnTo>
                  <a:lnTo>
                    <a:pt x="3445764" y="0"/>
                  </a:lnTo>
                  <a:lnTo>
                    <a:pt x="6350000" y="2904236"/>
                  </a:lnTo>
                  <a:lnTo>
                    <a:pt x="3445764" y="580847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4648485"/>
            <a:ext cx="1048073" cy="958694"/>
            <a:chOff x="0" y="0"/>
            <a:chExt cx="6350000" cy="58084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5808472"/>
            </a:xfrm>
            <a:custGeom>
              <a:avLst/>
              <a:gdLst/>
              <a:ahLst/>
              <a:cxnLst/>
              <a:rect r="r" b="b" t="t" l="l"/>
              <a:pathLst>
                <a:path h="5808472" w="6350000">
                  <a:moveTo>
                    <a:pt x="3445764" y="5808472"/>
                  </a:moveTo>
                  <a:lnTo>
                    <a:pt x="2591689" y="4954397"/>
                  </a:lnTo>
                  <a:lnTo>
                    <a:pt x="4037965" y="3508121"/>
                  </a:lnTo>
                  <a:lnTo>
                    <a:pt x="0" y="3508121"/>
                  </a:lnTo>
                  <a:lnTo>
                    <a:pt x="0" y="2300224"/>
                  </a:lnTo>
                  <a:lnTo>
                    <a:pt x="4037838" y="2300224"/>
                  </a:lnTo>
                  <a:lnTo>
                    <a:pt x="2591689" y="854075"/>
                  </a:lnTo>
                  <a:lnTo>
                    <a:pt x="3445764" y="0"/>
                  </a:lnTo>
                  <a:lnTo>
                    <a:pt x="6350000" y="2904236"/>
                  </a:lnTo>
                  <a:lnTo>
                    <a:pt x="3445764" y="580847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7432973"/>
            <a:ext cx="1048073" cy="958694"/>
            <a:chOff x="0" y="0"/>
            <a:chExt cx="6350000" cy="58084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5808472"/>
            </a:xfrm>
            <a:custGeom>
              <a:avLst/>
              <a:gdLst/>
              <a:ahLst/>
              <a:cxnLst/>
              <a:rect r="r" b="b" t="t" l="l"/>
              <a:pathLst>
                <a:path h="5808472" w="6350000">
                  <a:moveTo>
                    <a:pt x="3445764" y="5808472"/>
                  </a:moveTo>
                  <a:lnTo>
                    <a:pt x="2591689" y="4954397"/>
                  </a:lnTo>
                  <a:lnTo>
                    <a:pt x="4037965" y="3508121"/>
                  </a:lnTo>
                  <a:lnTo>
                    <a:pt x="0" y="3508121"/>
                  </a:lnTo>
                  <a:lnTo>
                    <a:pt x="0" y="2300224"/>
                  </a:lnTo>
                  <a:lnTo>
                    <a:pt x="4037838" y="2300224"/>
                  </a:lnTo>
                  <a:lnTo>
                    <a:pt x="2591689" y="854075"/>
                  </a:lnTo>
                  <a:lnTo>
                    <a:pt x="3445764" y="0"/>
                  </a:lnTo>
                  <a:lnTo>
                    <a:pt x="6350000" y="2904236"/>
                  </a:lnTo>
                  <a:lnTo>
                    <a:pt x="3445764" y="580847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915449" y="5607179"/>
            <a:ext cx="2000948" cy="3329562"/>
            <a:chOff x="0" y="0"/>
            <a:chExt cx="532514" cy="88609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32514" cy="886099"/>
            </a:xfrm>
            <a:custGeom>
              <a:avLst/>
              <a:gdLst/>
              <a:ahLst/>
              <a:cxnLst/>
              <a:rect r="r" b="b" t="t" l="l"/>
              <a:pathLst>
                <a:path h="886099" w="532514">
                  <a:moveTo>
                    <a:pt x="203200" y="0"/>
                  </a:moveTo>
                  <a:lnTo>
                    <a:pt x="532514" y="0"/>
                  </a:lnTo>
                  <a:lnTo>
                    <a:pt x="329314" y="886099"/>
                  </a:lnTo>
                  <a:lnTo>
                    <a:pt x="0" y="88609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76200"/>
              <a:ext cx="329314" cy="9622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-5400000">
            <a:off x="14625144" y="6624144"/>
            <a:ext cx="2582506" cy="2685806"/>
            <a:chOff x="0" y="0"/>
            <a:chExt cx="3443341" cy="3581075"/>
          </a:xfrm>
        </p:grpSpPr>
        <p:grpSp>
          <p:nvGrpSpPr>
            <p:cNvPr name="Group 13" id="13"/>
            <p:cNvGrpSpPr/>
            <p:nvPr/>
          </p:nvGrpSpPr>
          <p:grpSpPr>
            <a:xfrm rot="5400000">
              <a:off x="791968" y="929702"/>
              <a:ext cx="3581075" cy="1721671"/>
              <a:chOff x="0" y="0"/>
              <a:chExt cx="660400" cy="317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60400" cy="317500"/>
              </a:xfrm>
              <a:custGeom>
                <a:avLst/>
                <a:gdLst/>
                <a:ahLst/>
                <a:cxnLst/>
                <a:rect r="r" b="b" t="t" l="l"/>
                <a:pathLst>
                  <a:path h="317500" w="66040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17500"/>
                    </a:cubicBezTo>
                    <a:lnTo>
                      <a:pt x="660400" y="317500"/>
                    </a:lnTo>
                    <a:lnTo>
                      <a:pt x="0" y="317500"/>
                    </a:lnTo>
                    <a:lnTo>
                      <a:pt x="0" y="317500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B1545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79375"/>
                <a:ext cx="660400" cy="2381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5400000">
              <a:off x="-929702" y="929702"/>
              <a:ext cx="3581075" cy="1721671"/>
              <a:chOff x="0" y="0"/>
              <a:chExt cx="660400" cy="317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660400" cy="317500"/>
              </a:xfrm>
              <a:custGeom>
                <a:avLst/>
                <a:gdLst/>
                <a:ahLst/>
                <a:cxnLst/>
                <a:rect r="r" b="b" t="t" l="l"/>
                <a:pathLst>
                  <a:path h="317500" w="66040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17500"/>
                    </a:cubicBezTo>
                    <a:lnTo>
                      <a:pt x="660400" y="317500"/>
                    </a:lnTo>
                    <a:lnTo>
                      <a:pt x="0" y="317500"/>
                    </a:lnTo>
                    <a:lnTo>
                      <a:pt x="0" y="317500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3852A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79375"/>
                <a:ext cx="660400" cy="2381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0">
            <a:off x="2871273" y="4397159"/>
            <a:ext cx="7163553" cy="1461346"/>
            <a:chOff x="0" y="0"/>
            <a:chExt cx="9551404" cy="1948462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1012472"/>
              <a:ext cx="9551404" cy="935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0"/>
                </a:lnSpc>
              </a:pPr>
              <a:r>
                <a:rPr lang="en-US" sz="2100" u="none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Real-time adjustments based on progress ensure effective learning and support.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-76200"/>
              <a:ext cx="9551404" cy="77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5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Adaptive Therapy Techniques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871273" y="1350836"/>
            <a:ext cx="7163553" cy="2013797"/>
            <a:chOff x="0" y="0"/>
            <a:chExt cx="9551404" cy="2685062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1749072"/>
              <a:ext cx="9551404" cy="935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30"/>
                </a:lnSpc>
              </a:pPr>
              <a:r>
                <a:rPr lang="en-US" sz="210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Tailored content meets unique needs, enhancing engagement and understanding for each child.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-76200"/>
              <a:ext cx="9551404" cy="1540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5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Personalized Learning Experiences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2871273" y="7002776"/>
            <a:ext cx="7163553" cy="1819089"/>
            <a:chOff x="0" y="0"/>
            <a:chExt cx="9551404" cy="2425452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0" y="-76200"/>
              <a:ext cx="9551404" cy="778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5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Accessible for All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1032262"/>
              <a:ext cx="9551404" cy="13931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90" indent="-226695" lvl="1">
                <a:lnSpc>
                  <a:spcPts val="2730"/>
                </a:lnSpc>
                <a:buFont typeface="Arial"/>
                <a:buChar char="•"/>
              </a:pPr>
              <a:r>
                <a:rPr lang="en-US" sz="2100" u="none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User-friendly interface for children and families</a:t>
              </a:r>
            </a:p>
            <a:p>
              <a:pPr algn="l" marL="453390" indent="-226695" lvl="1">
                <a:lnSpc>
                  <a:spcPts val="2730"/>
                </a:lnSpc>
                <a:buFont typeface="Arial"/>
                <a:buChar char="•"/>
              </a:pPr>
              <a:r>
                <a:rPr lang="en-US" sz="2100" u="none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Multi-language support for diverse backgrounds</a:t>
              </a:r>
            </a:p>
            <a:p>
              <a:pPr algn="l" marL="453390" indent="-226695" lvl="1">
                <a:lnSpc>
                  <a:spcPts val="2730"/>
                </a:lnSpc>
                <a:buFont typeface="Arial"/>
                <a:buChar char="•"/>
              </a:pPr>
              <a:r>
                <a:rPr lang="en-US" sz="2100" u="none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Compatibility with various devices and platforms</a:t>
              </a: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1613530" y="1005624"/>
            <a:ext cx="5645770" cy="324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399"/>
              </a:lnSpc>
            </a:pPr>
            <a:r>
              <a:rPr lang="en-US" b="true" sz="699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Objectives of the System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0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17450" y="1028700"/>
            <a:ext cx="2669986" cy="2669986"/>
            <a:chOff x="0" y="0"/>
            <a:chExt cx="703206" cy="70320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03206" cy="703206"/>
            </a:xfrm>
            <a:custGeom>
              <a:avLst/>
              <a:gdLst/>
              <a:ahLst/>
              <a:cxnLst/>
              <a:rect r="r" b="b" t="t" l="l"/>
              <a:pathLst>
                <a:path h="703206" w="703206">
                  <a:moveTo>
                    <a:pt x="0" y="0"/>
                  </a:moveTo>
                  <a:lnTo>
                    <a:pt x="703206" y="0"/>
                  </a:lnTo>
                  <a:lnTo>
                    <a:pt x="703206" y="703206"/>
                  </a:lnTo>
                  <a:lnTo>
                    <a:pt x="0" y="703206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703206" cy="7508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5400000">
            <a:off x="14842747" y="2933540"/>
            <a:ext cx="2416553" cy="2416553"/>
          </a:xfrm>
          <a:custGeom>
            <a:avLst/>
            <a:gdLst/>
            <a:ahLst/>
            <a:cxnLst/>
            <a:rect r="r" b="b" t="t" l="l"/>
            <a:pathLst>
              <a:path h="2416553" w="2416553">
                <a:moveTo>
                  <a:pt x="0" y="0"/>
                </a:moveTo>
                <a:lnTo>
                  <a:pt x="2416553" y="0"/>
                </a:lnTo>
                <a:lnTo>
                  <a:pt x="2416553" y="2416553"/>
                </a:lnTo>
                <a:lnTo>
                  <a:pt x="0" y="24165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04875" y="1028700"/>
            <a:ext cx="2100752" cy="1955800"/>
            <a:chOff x="0" y="0"/>
            <a:chExt cx="6350000" cy="59118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-68580" y="0"/>
              <a:ext cx="6417310" cy="5911850"/>
            </a:xfrm>
            <a:custGeom>
              <a:avLst/>
              <a:gdLst/>
              <a:ahLst/>
              <a:cxnLst/>
              <a:rect r="r" b="b" t="t" l="l"/>
              <a:pathLst>
                <a:path h="5911850" w="6417310">
                  <a:moveTo>
                    <a:pt x="1215390" y="402590"/>
                  </a:moveTo>
                  <a:lnTo>
                    <a:pt x="177800" y="2192020"/>
                  </a:lnTo>
                  <a:cubicBezTo>
                    <a:pt x="0" y="2498090"/>
                    <a:pt x="43180" y="2884170"/>
                    <a:pt x="283210" y="3144520"/>
                  </a:cubicBezTo>
                  <a:lnTo>
                    <a:pt x="2594610" y="5651500"/>
                  </a:lnTo>
                  <a:cubicBezTo>
                    <a:pt x="2747010" y="5817870"/>
                    <a:pt x="2962910" y="5911850"/>
                    <a:pt x="3187700" y="5911850"/>
                  </a:cubicBezTo>
                  <a:lnTo>
                    <a:pt x="5609590" y="5911850"/>
                  </a:lnTo>
                  <a:cubicBezTo>
                    <a:pt x="6055360" y="5911850"/>
                    <a:pt x="6417310" y="5549900"/>
                    <a:pt x="6417310" y="5104130"/>
                  </a:cubicBezTo>
                  <a:lnTo>
                    <a:pt x="6417310" y="1891030"/>
                  </a:lnTo>
                  <a:cubicBezTo>
                    <a:pt x="6417310" y="1724660"/>
                    <a:pt x="6366510" y="1562100"/>
                    <a:pt x="6269990" y="1426210"/>
                  </a:cubicBezTo>
                  <a:lnTo>
                    <a:pt x="5507990" y="342900"/>
                  </a:lnTo>
                  <a:cubicBezTo>
                    <a:pt x="5356860" y="128270"/>
                    <a:pt x="5110480" y="0"/>
                    <a:pt x="4847590" y="0"/>
                  </a:cubicBezTo>
                  <a:lnTo>
                    <a:pt x="1913890" y="0"/>
                  </a:lnTo>
                  <a:cubicBezTo>
                    <a:pt x="1625600" y="0"/>
                    <a:pt x="1358900" y="153670"/>
                    <a:pt x="1215390" y="402590"/>
                  </a:cubicBezTo>
                  <a:close/>
                </a:path>
              </a:pathLst>
            </a:custGeom>
            <a:blipFill>
              <a:blip r:embed="rId5"/>
              <a:stretch>
                <a:fillRect l="-19842" t="0" r="-19842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6265230" y="4203065"/>
            <a:ext cx="2100752" cy="1955800"/>
            <a:chOff x="0" y="0"/>
            <a:chExt cx="6350000" cy="59118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68580" y="0"/>
              <a:ext cx="6417310" cy="5911850"/>
            </a:xfrm>
            <a:custGeom>
              <a:avLst/>
              <a:gdLst/>
              <a:ahLst/>
              <a:cxnLst/>
              <a:rect r="r" b="b" t="t" l="l"/>
              <a:pathLst>
                <a:path h="5911850" w="6417310">
                  <a:moveTo>
                    <a:pt x="1215390" y="402590"/>
                  </a:moveTo>
                  <a:lnTo>
                    <a:pt x="177800" y="2192020"/>
                  </a:lnTo>
                  <a:cubicBezTo>
                    <a:pt x="0" y="2498090"/>
                    <a:pt x="43180" y="2884170"/>
                    <a:pt x="283210" y="3144520"/>
                  </a:cubicBezTo>
                  <a:lnTo>
                    <a:pt x="2594610" y="5651500"/>
                  </a:lnTo>
                  <a:cubicBezTo>
                    <a:pt x="2747010" y="5817870"/>
                    <a:pt x="2962910" y="5911850"/>
                    <a:pt x="3187700" y="5911850"/>
                  </a:cubicBezTo>
                  <a:lnTo>
                    <a:pt x="5609590" y="5911850"/>
                  </a:lnTo>
                  <a:cubicBezTo>
                    <a:pt x="6055360" y="5911850"/>
                    <a:pt x="6417310" y="5549900"/>
                    <a:pt x="6417310" y="5104130"/>
                  </a:cubicBezTo>
                  <a:lnTo>
                    <a:pt x="6417310" y="1891030"/>
                  </a:lnTo>
                  <a:cubicBezTo>
                    <a:pt x="6417310" y="1724660"/>
                    <a:pt x="6366510" y="1562100"/>
                    <a:pt x="6269990" y="1426210"/>
                  </a:cubicBezTo>
                  <a:lnTo>
                    <a:pt x="5507990" y="342900"/>
                  </a:lnTo>
                  <a:cubicBezTo>
                    <a:pt x="5356860" y="128270"/>
                    <a:pt x="5110480" y="0"/>
                    <a:pt x="4847590" y="0"/>
                  </a:cubicBezTo>
                  <a:lnTo>
                    <a:pt x="1913890" y="0"/>
                  </a:lnTo>
                  <a:cubicBezTo>
                    <a:pt x="1625600" y="0"/>
                    <a:pt x="1358900" y="153670"/>
                    <a:pt x="1215390" y="402590"/>
                  </a:cubicBezTo>
                  <a:close/>
                </a:path>
              </a:pathLst>
            </a:custGeom>
            <a:blipFill>
              <a:blip r:embed="rId6"/>
              <a:stretch>
                <a:fillRect l="-19755" t="0" r="-19755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173472" y="7187678"/>
            <a:ext cx="2100752" cy="1955800"/>
            <a:chOff x="0" y="0"/>
            <a:chExt cx="6350000" cy="59118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68580" y="0"/>
              <a:ext cx="6417310" cy="5911850"/>
            </a:xfrm>
            <a:custGeom>
              <a:avLst/>
              <a:gdLst/>
              <a:ahLst/>
              <a:cxnLst/>
              <a:rect r="r" b="b" t="t" l="l"/>
              <a:pathLst>
                <a:path h="5911850" w="6417310">
                  <a:moveTo>
                    <a:pt x="1215390" y="402590"/>
                  </a:moveTo>
                  <a:lnTo>
                    <a:pt x="177800" y="2192020"/>
                  </a:lnTo>
                  <a:cubicBezTo>
                    <a:pt x="0" y="2498090"/>
                    <a:pt x="43180" y="2884170"/>
                    <a:pt x="283210" y="3144520"/>
                  </a:cubicBezTo>
                  <a:lnTo>
                    <a:pt x="2594610" y="5651500"/>
                  </a:lnTo>
                  <a:cubicBezTo>
                    <a:pt x="2747010" y="5817870"/>
                    <a:pt x="2962910" y="5911850"/>
                    <a:pt x="3187700" y="5911850"/>
                  </a:cubicBezTo>
                  <a:lnTo>
                    <a:pt x="5609590" y="5911850"/>
                  </a:lnTo>
                  <a:cubicBezTo>
                    <a:pt x="6055360" y="5911850"/>
                    <a:pt x="6417310" y="5549900"/>
                    <a:pt x="6417310" y="5104130"/>
                  </a:cubicBezTo>
                  <a:lnTo>
                    <a:pt x="6417310" y="1891030"/>
                  </a:lnTo>
                  <a:cubicBezTo>
                    <a:pt x="6417310" y="1724660"/>
                    <a:pt x="6366510" y="1562100"/>
                    <a:pt x="6269990" y="1426210"/>
                  </a:cubicBezTo>
                  <a:lnTo>
                    <a:pt x="5507990" y="342900"/>
                  </a:lnTo>
                  <a:cubicBezTo>
                    <a:pt x="5356860" y="128270"/>
                    <a:pt x="5110480" y="0"/>
                    <a:pt x="4847590" y="0"/>
                  </a:cubicBezTo>
                  <a:lnTo>
                    <a:pt x="1913890" y="0"/>
                  </a:lnTo>
                  <a:cubicBezTo>
                    <a:pt x="1625600" y="0"/>
                    <a:pt x="1358900" y="153670"/>
                    <a:pt x="1215390" y="402590"/>
                  </a:cubicBezTo>
                  <a:close/>
                </a:path>
              </a:pathLst>
            </a:custGeom>
            <a:blipFill>
              <a:blip r:embed="rId7"/>
              <a:stretch>
                <a:fillRect l="-54608" t="0" r="-54608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04875" y="6512174"/>
            <a:ext cx="8115300" cy="2965201"/>
            <a:chOff x="0" y="0"/>
            <a:chExt cx="10820400" cy="3953602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76200"/>
              <a:ext cx="10820400" cy="2870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294"/>
                </a:lnSpc>
              </a:pPr>
              <a:r>
                <a:rPr lang="en-US" b="true" sz="6912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System Features Overview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2836915"/>
              <a:ext cx="10820400" cy="1116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38"/>
                </a:lnSpc>
              </a:pPr>
              <a:r>
                <a:rPr lang="en-US" sz="2491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Exploring the key components that enhance engagement and effectiveness for children with autism.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697102" y="1218452"/>
            <a:ext cx="4668881" cy="2017471"/>
            <a:chOff x="0" y="0"/>
            <a:chExt cx="6225174" cy="2689962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76200"/>
              <a:ext cx="6225174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00"/>
                </a:lnSpc>
              </a:pPr>
              <a:r>
                <a:rPr lang="en-US" b="true" sz="30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Engaging Learning Tools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776393"/>
              <a:ext cx="6225174" cy="1913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67"/>
                </a:lnSpc>
              </a:pPr>
              <a:r>
                <a:rPr lang="en-US" sz="1743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The </a:t>
              </a:r>
              <a:r>
                <a:rPr lang="en-US" b="true" sz="1743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interactive learning modules</a:t>
              </a:r>
              <a:r>
                <a:rPr lang="en-US" sz="1743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provide dynamic content that adapts to each child's responses, fostering a stimulating environment to enhance their learning experience.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699943" y="4203065"/>
            <a:ext cx="4668881" cy="1652456"/>
            <a:chOff x="0" y="0"/>
            <a:chExt cx="6225174" cy="2203274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66675"/>
              <a:ext cx="6225174" cy="5705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38"/>
                </a:lnSpc>
              </a:pPr>
              <a:r>
                <a:rPr lang="en-US" b="true" sz="249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Personalized Experiences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670706"/>
              <a:ext cx="6225174" cy="1532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67"/>
                </a:lnSpc>
              </a:pPr>
              <a:r>
                <a:rPr lang="en-US" sz="1743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The </a:t>
              </a:r>
              <a:r>
                <a:rPr lang="en-US" b="true" sz="1743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AI adaptability</a:t>
              </a:r>
              <a:r>
                <a:rPr lang="en-US" sz="1743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allows the system to learn from user interactions, ensuring personalized experiences that evolve with each child's unique needs and preferences.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590419" y="7187678"/>
            <a:ext cx="4668881" cy="1938206"/>
            <a:chOff x="0" y="0"/>
            <a:chExt cx="6225174" cy="2584274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-66675"/>
              <a:ext cx="6225174" cy="5705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38"/>
                </a:lnSpc>
              </a:pPr>
              <a:r>
                <a:rPr lang="en-US" b="true" sz="249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Comprehensive Monitoring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670706"/>
              <a:ext cx="6225174" cy="19135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67"/>
                </a:lnSpc>
              </a:pPr>
              <a:r>
                <a:rPr lang="en-US" sz="1743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The </a:t>
              </a:r>
              <a:r>
                <a:rPr lang="en-US" b="true" sz="1743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parental and therapist dashboard</a:t>
              </a:r>
              <a:r>
                <a:rPr lang="en-US" sz="1743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offers real-time insights into a child's progress, making it easier for caregivers to tailor support and strategies for improved outcomes.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14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28700" y="3184746"/>
            <a:ext cx="1771035" cy="1771035"/>
          </a:xfrm>
          <a:custGeom>
            <a:avLst/>
            <a:gdLst/>
            <a:ahLst/>
            <a:cxnLst/>
            <a:rect r="r" b="b" t="t" l="l"/>
            <a:pathLst>
              <a:path h="1771035" w="1771035">
                <a:moveTo>
                  <a:pt x="0" y="0"/>
                </a:moveTo>
                <a:lnTo>
                  <a:pt x="1771035" y="0"/>
                </a:lnTo>
                <a:lnTo>
                  <a:pt x="1771035" y="1771035"/>
                </a:lnTo>
                <a:lnTo>
                  <a:pt x="0" y="17710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4383549" y="3184746"/>
            <a:ext cx="1771035" cy="1771035"/>
          </a:xfrm>
          <a:custGeom>
            <a:avLst/>
            <a:gdLst/>
            <a:ahLst/>
            <a:cxnLst/>
            <a:rect r="r" b="b" t="t" l="l"/>
            <a:pathLst>
              <a:path h="1771035" w="1771035">
                <a:moveTo>
                  <a:pt x="0" y="0"/>
                </a:moveTo>
                <a:lnTo>
                  <a:pt x="1771035" y="0"/>
                </a:lnTo>
                <a:lnTo>
                  <a:pt x="1771035" y="1771035"/>
                </a:lnTo>
                <a:lnTo>
                  <a:pt x="0" y="17710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7741049" y="3184746"/>
            <a:ext cx="1771035" cy="1771035"/>
          </a:xfrm>
          <a:custGeom>
            <a:avLst/>
            <a:gdLst/>
            <a:ahLst/>
            <a:cxnLst/>
            <a:rect r="r" b="b" t="t" l="l"/>
            <a:pathLst>
              <a:path h="1771035" w="1771035">
                <a:moveTo>
                  <a:pt x="0" y="0"/>
                </a:moveTo>
                <a:lnTo>
                  <a:pt x="1771035" y="0"/>
                </a:lnTo>
                <a:lnTo>
                  <a:pt x="1771035" y="1771035"/>
                </a:lnTo>
                <a:lnTo>
                  <a:pt x="0" y="17710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1098549" y="3184746"/>
            <a:ext cx="1771035" cy="1771035"/>
          </a:xfrm>
          <a:custGeom>
            <a:avLst/>
            <a:gdLst/>
            <a:ahLst/>
            <a:cxnLst/>
            <a:rect r="r" b="b" t="t" l="l"/>
            <a:pathLst>
              <a:path h="1771035" w="1771035">
                <a:moveTo>
                  <a:pt x="0" y="0"/>
                </a:moveTo>
                <a:lnTo>
                  <a:pt x="1771035" y="0"/>
                </a:lnTo>
                <a:lnTo>
                  <a:pt x="1771035" y="1771035"/>
                </a:lnTo>
                <a:lnTo>
                  <a:pt x="0" y="17710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4454250" y="3184746"/>
            <a:ext cx="1771035" cy="1771035"/>
          </a:xfrm>
          <a:custGeom>
            <a:avLst/>
            <a:gdLst/>
            <a:ahLst/>
            <a:cxnLst/>
            <a:rect r="r" b="b" t="t" l="l"/>
            <a:pathLst>
              <a:path h="1771035" w="1771035">
                <a:moveTo>
                  <a:pt x="0" y="0"/>
                </a:moveTo>
                <a:lnTo>
                  <a:pt x="1771035" y="0"/>
                </a:lnTo>
                <a:lnTo>
                  <a:pt x="1771035" y="1771035"/>
                </a:lnTo>
                <a:lnTo>
                  <a:pt x="0" y="17710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0" y="0"/>
            <a:ext cx="18288000" cy="2383076"/>
            <a:chOff x="0" y="0"/>
            <a:chExt cx="4816593" cy="62764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16592" cy="627641"/>
            </a:xfrm>
            <a:custGeom>
              <a:avLst/>
              <a:gdLst/>
              <a:ahLst/>
              <a:cxnLst/>
              <a:rect r="r" b="b" t="t" l="l"/>
              <a:pathLst>
                <a:path h="627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27641"/>
                  </a:lnTo>
                  <a:lnTo>
                    <a:pt x="0" y="62764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816593" cy="675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39138" y="3755938"/>
            <a:ext cx="1550160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90"/>
              </a:lnSpc>
            </a:pPr>
            <a:r>
              <a:rPr lang="en-US" b="true" sz="1908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Hardware Components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493987" y="3755938"/>
            <a:ext cx="1550160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90"/>
              </a:lnSpc>
            </a:pPr>
            <a:r>
              <a:rPr lang="en-US" b="true" sz="1908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Software Components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851487" y="3755938"/>
            <a:ext cx="1550160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90"/>
              </a:lnSpc>
            </a:pPr>
            <a:r>
              <a:rPr lang="en-US" b="true" sz="1908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Integration Solutions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08987" y="3755938"/>
            <a:ext cx="1550160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90"/>
              </a:lnSpc>
            </a:pPr>
            <a:r>
              <a:rPr lang="en-US" b="true" sz="1908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Security Measures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564688" y="3755938"/>
            <a:ext cx="1550160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90"/>
              </a:lnSpc>
            </a:pPr>
            <a:r>
              <a:rPr lang="en-US" b="true" sz="1908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Future Scalability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28700" y="5413271"/>
            <a:ext cx="2805050" cy="2472128"/>
            <a:chOff x="0" y="0"/>
            <a:chExt cx="3740067" cy="3296171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28575"/>
              <a:ext cx="3740067" cy="790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90"/>
                </a:lnSpc>
              </a:pP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Essential equipment for efficient operation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185370"/>
              <a:ext cx="3740067" cy="21108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81"/>
                </a:lnSpc>
              </a:pP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High-performance sensors and processors ensure </a:t>
              </a: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optimal functionality</a:t>
              </a: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of the system.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4383549" y="5413271"/>
            <a:ext cx="2805050" cy="2463662"/>
            <a:chOff x="0" y="0"/>
            <a:chExt cx="3740067" cy="3284882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28575"/>
              <a:ext cx="3740067" cy="790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90"/>
                </a:lnSpc>
              </a:pP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Tools for interactive learning experiences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1174081"/>
              <a:ext cx="3740067" cy="21108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81"/>
                </a:lnSpc>
              </a:pP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Utilizing advanced algorithms, we create </a:t>
              </a: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adaptive learning environments</a:t>
              </a: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tailored for children.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7741049" y="5413271"/>
            <a:ext cx="2805050" cy="2472128"/>
            <a:chOff x="0" y="0"/>
            <a:chExt cx="3740067" cy="3296171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-28575"/>
              <a:ext cx="3740067" cy="790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90"/>
                </a:lnSpc>
              </a:pP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Seamless connections across platforms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1185370"/>
              <a:ext cx="3740067" cy="21108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81"/>
                </a:lnSpc>
              </a:pP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Ensuring compatibility with existing systems promotes </a:t>
              </a: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user-friendly experiences</a:t>
              </a: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for parents and therapists.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1098549" y="5413271"/>
            <a:ext cx="2805050" cy="2157803"/>
            <a:chOff x="0" y="0"/>
            <a:chExt cx="3740067" cy="2877071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0" y="-28575"/>
              <a:ext cx="3740067" cy="790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90"/>
                </a:lnSpc>
              </a:pP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Protecting sensitive user data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1185370"/>
              <a:ext cx="3740067" cy="16917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81"/>
                </a:lnSpc>
              </a:pP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Implementing robust encryption protocols ensures </a:t>
              </a: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data privacy</a:t>
              </a: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and security for all users.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4454250" y="5413271"/>
            <a:ext cx="2805050" cy="2472128"/>
            <a:chOff x="0" y="0"/>
            <a:chExt cx="3740067" cy="3296171"/>
          </a:xfrm>
        </p:grpSpPr>
        <p:sp>
          <p:nvSpPr>
            <p:cNvPr name="TextBox 29" id="29"/>
            <p:cNvSpPr txBox="true"/>
            <p:nvPr/>
          </p:nvSpPr>
          <p:spPr>
            <a:xfrm rot="0">
              <a:off x="0" y="-28575"/>
              <a:ext cx="3740067" cy="790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290"/>
                </a:lnSpc>
              </a:pP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Preparing for growth and expansion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0" y="1185370"/>
              <a:ext cx="3740067" cy="21108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81"/>
                </a:lnSpc>
              </a:pP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Our architecture allows for </a:t>
              </a:r>
              <a:r>
                <a:rPr lang="en-US" b="true" sz="1908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easy upgrades</a:t>
              </a:r>
              <a:r>
                <a:rPr lang="en-US" sz="1908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to accommodate future advancements in technology.</a:t>
              </a: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028700" y="700227"/>
            <a:ext cx="16230600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</a:pPr>
            <a:r>
              <a:rPr lang="en-US" b="true" sz="6999">
                <a:solidFill>
                  <a:srgbClr val="080B1A"/>
                </a:solidFill>
                <a:latin typeface="Telegraf Bold"/>
                <a:ea typeface="Telegraf Bold"/>
                <a:cs typeface="Telegraf Bold"/>
                <a:sym typeface="Telegraf Bold"/>
              </a:rPr>
              <a:t>Technology Stack Overview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0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438976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1070889" y="174841"/>
            <a:ext cx="5227877" cy="2929177"/>
            <a:chOff x="0" y="0"/>
            <a:chExt cx="2354580" cy="13192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53310" cy="1319270"/>
            </a:xfrm>
            <a:custGeom>
              <a:avLst/>
              <a:gdLst/>
              <a:ahLst/>
              <a:cxnLst/>
              <a:rect r="r" b="b" t="t" l="l"/>
              <a:pathLst>
                <a:path h="1319270" w="2353310">
                  <a:moveTo>
                    <a:pt x="784860" y="1251960"/>
                  </a:moveTo>
                  <a:cubicBezTo>
                    <a:pt x="905510" y="1292600"/>
                    <a:pt x="1042670" y="1319270"/>
                    <a:pt x="1177290" y="1319270"/>
                  </a:cubicBezTo>
                  <a:cubicBezTo>
                    <a:pt x="1311910" y="1319270"/>
                    <a:pt x="1441450" y="1296410"/>
                    <a:pt x="1560830" y="1255770"/>
                  </a:cubicBezTo>
                  <a:cubicBezTo>
                    <a:pt x="1563370" y="1254500"/>
                    <a:pt x="1565910" y="1254500"/>
                    <a:pt x="1568450" y="1253230"/>
                  </a:cubicBezTo>
                  <a:cubicBezTo>
                    <a:pt x="2016760" y="1090670"/>
                    <a:pt x="2346960" y="661410"/>
                    <a:pt x="2353310" y="164528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64450"/>
                  </a:lnTo>
                  <a:cubicBezTo>
                    <a:pt x="6350" y="663950"/>
                    <a:pt x="331470" y="1093210"/>
                    <a:pt x="784860" y="1251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2894966" y="629224"/>
            <a:ext cx="1579722" cy="1630516"/>
          </a:xfrm>
          <a:custGeom>
            <a:avLst/>
            <a:gdLst/>
            <a:ahLst/>
            <a:cxnLst/>
            <a:rect r="r" b="b" t="t" l="l"/>
            <a:pathLst>
              <a:path h="1630516" w="1579722">
                <a:moveTo>
                  <a:pt x="0" y="0"/>
                </a:moveTo>
                <a:lnTo>
                  <a:pt x="1579722" y="0"/>
                </a:lnTo>
                <a:lnTo>
                  <a:pt x="1579722" y="1630516"/>
                </a:lnTo>
                <a:lnTo>
                  <a:pt x="0" y="16305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1237" t="-58283" r="-34445" b="-11925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355800" y="781011"/>
            <a:ext cx="8773808" cy="1716837"/>
            <a:chOff x="0" y="0"/>
            <a:chExt cx="2310797" cy="4521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310797" cy="452171"/>
            </a:xfrm>
            <a:custGeom>
              <a:avLst/>
              <a:gdLst/>
              <a:ahLst/>
              <a:cxnLst/>
              <a:rect r="r" b="b" t="t" l="l"/>
              <a:pathLst>
                <a:path h="452171" w="2310797">
                  <a:moveTo>
                    <a:pt x="0" y="0"/>
                  </a:moveTo>
                  <a:lnTo>
                    <a:pt x="2310797" y="0"/>
                  </a:lnTo>
                  <a:lnTo>
                    <a:pt x="2310797" y="452171"/>
                  </a:lnTo>
                  <a:lnTo>
                    <a:pt x="0" y="452171"/>
                  </a:lnTo>
                  <a:close/>
                </a:path>
              </a:pathLst>
            </a:custGeom>
            <a:solidFill>
              <a:srgbClr val="330865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310797" cy="4902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3"/>
                </a:lnSpc>
              </a:pPr>
              <a:r>
                <a:rPr lang="en-US" b="true" sz="241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SDG 3 :         Good Health &amp; Well-being → Supports    emotional &amp; mental health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355800" y="3145789"/>
            <a:ext cx="8773808" cy="1716837"/>
            <a:chOff x="0" y="0"/>
            <a:chExt cx="2310797" cy="45217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310797" cy="452171"/>
            </a:xfrm>
            <a:custGeom>
              <a:avLst/>
              <a:gdLst/>
              <a:ahLst/>
              <a:cxnLst/>
              <a:rect r="r" b="b" t="t" l="l"/>
              <a:pathLst>
                <a:path h="452171" w="2310797">
                  <a:moveTo>
                    <a:pt x="0" y="0"/>
                  </a:moveTo>
                  <a:lnTo>
                    <a:pt x="2310797" y="0"/>
                  </a:lnTo>
                  <a:lnTo>
                    <a:pt x="2310797" y="452171"/>
                  </a:lnTo>
                  <a:lnTo>
                    <a:pt x="0" y="452171"/>
                  </a:lnTo>
                  <a:close/>
                </a:path>
              </a:pathLst>
            </a:custGeom>
            <a:solidFill>
              <a:srgbClr val="330865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310797" cy="4902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03"/>
                </a:lnSpc>
                <a:spcBef>
                  <a:spcPct val="0"/>
                </a:spcBef>
              </a:pPr>
              <a:r>
                <a:rPr lang="en-US" b="true" sz="241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       </a:t>
              </a: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SDG 4 :   </a:t>
              </a: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     </a:t>
              </a: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Quality Education → Inclusive,  </a:t>
              </a:r>
            </a:p>
            <a:p>
              <a:pPr algn="l" marL="0" indent="0" lvl="1">
                <a:lnSpc>
                  <a:spcPts val="2903"/>
                </a:lnSpc>
                <a:spcBef>
                  <a:spcPct val="0"/>
                </a:spcBef>
              </a:pP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                              </a:t>
              </a: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adaptive learning tools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355800" y="5510326"/>
            <a:ext cx="8773808" cy="1716837"/>
            <a:chOff x="0" y="0"/>
            <a:chExt cx="2310797" cy="45217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10797" cy="452171"/>
            </a:xfrm>
            <a:custGeom>
              <a:avLst/>
              <a:gdLst/>
              <a:ahLst/>
              <a:cxnLst/>
              <a:rect r="r" b="b" t="t" l="l"/>
              <a:pathLst>
                <a:path h="452171" w="2310797">
                  <a:moveTo>
                    <a:pt x="0" y="0"/>
                  </a:moveTo>
                  <a:lnTo>
                    <a:pt x="2310797" y="0"/>
                  </a:lnTo>
                  <a:lnTo>
                    <a:pt x="2310797" y="452171"/>
                  </a:lnTo>
                  <a:lnTo>
                    <a:pt x="0" y="452171"/>
                  </a:lnTo>
                  <a:close/>
                </a:path>
              </a:pathLst>
            </a:custGeom>
            <a:solidFill>
              <a:srgbClr val="330865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310797" cy="4902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03"/>
                </a:lnSpc>
                <a:spcBef>
                  <a:spcPct val="0"/>
                </a:spcBef>
              </a:pPr>
              <a:r>
                <a:rPr lang="en-US" b="true" sz="241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       </a:t>
              </a: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SDG 9:         Innovation &amp; Infrastructure → Promotes </a:t>
              </a:r>
            </a:p>
            <a:p>
              <a:pPr algn="l" marL="0" indent="0" lvl="1">
                <a:lnSpc>
                  <a:spcPts val="2903"/>
                </a:lnSpc>
                <a:spcBef>
                  <a:spcPct val="0"/>
                </a:spcBef>
              </a:pP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                             </a:t>
              </a: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assistive technology innovation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355800" y="7874863"/>
            <a:ext cx="8773808" cy="1716837"/>
            <a:chOff x="0" y="0"/>
            <a:chExt cx="2310797" cy="45217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310797" cy="452171"/>
            </a:xfrm>
            <a:custGeom>
              <a:avLst/>
              <a:gdLst/>
              <a:ahLst/>
              <a:cxnLst/>
              <a:rect r="r" b="b" t="t" l="l"/>
              <a:pathLst>
                <a:path h="452171" w="2310797">
                  <a:moveTo>
                    <a:pt x="0" y="0"/>
                  </a:moveTo>
                  <a:lnTo>
                    <a:pt x="2310797" y="0"/>
                  </a:lnTo>
                  <a:lnTo>
                    <a:pt x="2310797" y="452171"/>
                  </a:lnTo>
                  <a:lnTo>
                    <a:pt x="0" y="452171"/>
                  </a:lnTo>
                  <a:close/>
                </a:path>
              </a:pathLst>
            </a:custGeom>
            <a:solidFill>
              <a:srgbClr val="330865"/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2310797" cy="4902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903"/>
                </a:lnSpc>
                <a:spcBef>
                  <a:spcPct val="0"/>
                </a:spcBef>
              </a:pPr>
              <a:r>
                <a:rPr lang="en-US" b="true" sz="241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       </a:t>
              </a: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SDG 10:       Reduced Inequalities → Equal access to</a:t>
              </a:r>
            </a:p>
            <a:p>
              <a:pPr algn="just" marL="0" indent="0" lvl="1">
                <a:lnSpc>
                  <a:spcPts val="2903"/>
                </a:lnSpc>
                <a:spcBef>
                  <a:spcPct val="0"/>
                </a:spcBef>
              </a:pP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                             therapy &amp; education</a:t>
              </a:r>
              <a:r>
                <a:rPr lang="en-US" b="true" sz="2419" strike="noStrike" u="non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            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438976" y="4004207"/>
            <a:ext cx="6491703" cy="5385760"/>
            <a:chOff x="0" y="0"/>
            <a:chExt cx="1709749" cy="141847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09749" cy="1418472"/>
            </a:xfrm>
            <a:custGeom>
              <a:avLst/>
              <a:gdLst/>
              <a:ahLst/>
              <a:cxnLst/>
              <a:rect r="r" b="b" t="t" l="l"/>
              <a:pathLst>
                <a:path h="1418472" w="1709749">
                  <a:moveTo>
                    <a:pt x="0" y="0"/>
                  </a:moveTo>
                  <a:lnTo>
                    <a:pt x="1709749" y="0"/>
                  </a:lnTo>
                  <a:lnTo>
                    <a:pt x="1709749" y="1418472"/>
                  </a:lnTo>
                  <a:lnTo>
                    <a:pt x="0" y="14184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709749" cy="14660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914449" y="4563457"/>
            <a:ext cx="5384317" cy="4267260"/>
          </a:xfrm>
          <a:custGeom>
            <a:avLst/>
            <a:gdLst/>
            <a:ahLst/>
            <a:cxnLst/>
            <a:rect r="r" b="b" t="t" l="l"/>
            <a:pathLst>
              <a:path h="4267260" w="5384317">
                <a:moveTo>
                  <a:pt x="0" y="0"/>
                </a:moveTo>
                <a:lnTo>
                  <a:pt x="5384317" y="0"/>
                </a:lnTo>
                <a:lnTo>
                  <a:pt x="5384317" y="4267260"/>
                </a:lnTo>
                <a:lnTo>
                  <a:pt x="0" y="42672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713" t="-4194" r="0" b="-4194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328850" y="2459748"/>
            <a:ext cx="4711954" cy="439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21"/>
              </a:lnSpc>
              <a:spcBef>
                <a:spcPct val="0"/>
              </a:spcBef>
            </a:pPr>
            <a:r>
              <a:rPr lang="en-US" b="true" sz="2684">
                <a:solidFill>
                  <a:srgbClr val="000000"/>
                </a:solidFill>
                <a:latin typeface="Telegraf Bold"/>
                <a:ea typeface="Telegraf Bold"/>
                <a:cs typeface="Telegraf Bold"/>
                <a:sym typeface="Telegraf Bold"/>
              </a:rPr>
              <a:t>A</a:t>
            </a:r>
            <a:r>
              <a:rPr lang="en-US" b="true" sz="2684" strike="noStrike" u="none">
                <a:solidFill>
                  <a:srgbClr val="000000"/>
                </a:solidFill>
                <a:latin typeface="Telegraf Bold"/>
                <a:ea typeface="Telegraf Bold"/>
                <a:cs typeface="Telegraf Bold"/>
                <a:sym typeface="Telegraf Bold"/>
              </a:rPr>
              <a:t>lignment with SDG Goal’s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500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532604"/>
            <a:chOff x="0" y="0"/>
            <a:chExt cx="4816593" cy="403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403649"/>
            </a:xfrm>
            <a:custGeom>
              <a:avLst/>
              <a:gdLst/>
              <a:ahLst/>
              <a:cxnLst/>
              <a:rect r="r" b="b" t="t" l="l"/>
              <a:pathLst>
                <a:path h="40364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03649"/>
                  </a:lnTo>
                  <a:lnTo>
                    <a:pt x="0" y="40364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4816593" cy="4798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7560"/>
                </a:lnSpc>
                <a:spcBef>
                  <a:spcPct val="0"/>
                </a:spcBef>
              </a:pPr>
              <a:r>
                <a:rPr lang="en-US" b="true" sz="6300" strike="noStrike" u="none">
                  <a:solidFill>
                    <a:srgbClr val="080B1A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Technology Implementation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805609" y="1649072"/>
            <a:ext cx="14676781" cy="830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54"/>
              </a:lnSpc>
            </a:pPr>
          </a:p>
          <a:p>
            <a:pPr algn="just" marL="423549" indent="-211774" lvl="1">
              <a:lnSpc>
                <a:spcPts val="2354"/>
              </a:lnSpc>
              <a:buFont typeface="Arial"/>
              <a:buChar char="•"/>
            </a:pPr>
            <a:r>
              <a:rPr lang="en-US" b="true" sz="1961" u="sng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Frontend: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  <a:r>
              <a:rPr lang="en-US" sz="19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HTML, CSS, JavaScript (for web version)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  <a:r>
              <a:rPr lang="en-US" sz="19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React Native / Flutter (for mobile app)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  <a:r>
              <a:rPr lang="en-US" sz="19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Touchscreen UI optimized for children (large buttons, colorful design)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</a:p>
          <a:p>
            <a:pPr algn="just" marL="423549" indent="-211774" lvl="1">
              <a:lnSpc>
                <a:spcPts val="2354"/>
              </a:lnSpc>
              <a:buFont typeface="Arial"/>
              <a:buChar char="•"/>
            </a:pPr>
            <a:r>
              <a:rPr lang="en-US" b="true" sz="1961" u="sng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Backend: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  <a:r>
              <a:rPr lang="en-US" sz="19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Python (for AI/ML models, logic)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  <a:r>
              <a:rPr lang="en-US" sz="19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Node.js / Django (for handling requests &amp; APIs)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  <a:r>
              <a:rPr lang="en-US" sz="19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Cloud/Local server for processing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</a:p>
          <a:p>
            <a:pPr algn="just" marL="423549" indent="-211774" lvl="1">
              <a:lnSpc>
                <a:spcPts val="2354"/>
              </a:lnSpc>
              <a:buFont typeface="Arial"/>
              <a:buChar char="•"/>
            </a:pPr>
            <a:r>
              <a:rPr lang="en-US" b="true" sz="1961" u="sng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AI/ML Components: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  <a:r>
              <a:rPr lang="en-US" sz="19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Speech Recognition (Google Speech API, Vosk, or Whisper)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  <a:r>
              <a:rPr lang="en-US" sz="19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Computer Vision (OpenCV, TensorFlow, PyTorch)</a:t>
            </a:r>
          </a:p>
          <a:p>
            <a:pPr algn="just">
              <a:lnSpc>
                <a:spcPts val="2354"/>
              </a:lnSpc>
            </a:pPr>
          </a:p>
          <a:p>
            <a:pPr algn="just">
              <a:lnSpc>
                <a:spcPts val="2354"/>
              </a:lnSpc>
            </a:pPr>
            <a:r>
              <a:rPr lang="en-US" sz="196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Adaptive Learning Algorithms (Python ML libraries like Scikit-learn)</a:t>
            </a:r>
          </a:p>
          <a:p>
            <a:pPr algn="just">
              <a:lnSpc>
                <a:spcPts val="2354"/>
              </a:lnSpc>
              <a:spcBef>
                <a:spcPct val="0"/>
              </a:spcBef>
            </a:pPr>
          </a:p>
          <a:p>
            <a:pPr algn="just">
              <a:lnSpc>
                <a:spcPts val="235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500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585342"/>
            <a:chOff x="0" y="0"/>
            <a:chExt cx="4816593" cy="4175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417539"/>
            </a:xfrm>
            <a:custGeom>
              <a:avLst/>
              <a:gdLst/>
              <a:ahLst/>
              <a:cxnLst/>
              <a:rect r="r" b="b" t="t" l="l"/>
              <a:pathLst>
                <a:path h="41753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17539"/>
                  </a:lnTo>
                  <a:lnTo>
                    <a:pt x="0" y="41753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4816593" cy="4937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7560"/>
                </a:lnSpc>
                <a:spcBef>
                  <a:spcPct val="0"/>
                </a:spcBef>
              </a:pPr>
              <a:r>
                <a:rPr lang="en-US" b="true" sz="6300" strike="noStrike" u="none">
                  <a:solidFill>
                    <a:srgbClr val="080B1A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Technology Implementation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60884" y="1925415"/>
            <a:ext cx="13701007" cy="795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4552" indent="-217276" lvl="1">
              <a:lnSpc>
                <a:spcPts val="2415"/>
              </a:lnSpc>
              <a:buFont typeface="Arial"/>
              <a:buChar char="•"/>
            </a:pPr>
            <a:r>
              <a:rPr lang="en-US" b="true" sz="2012" u="sng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Database: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Firebase / MongoDB (real-time progress tracking)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SQLite / PostgreSQL (local storage </a:t>
            </a: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option)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</a:p>
          <a:p>
            <a:pPr algn="l" marL="434552" indent="-217276" lvl="1">
              <a:lnSpc>
                <a:spcPts val="2415"/>
              </a:lnSpc>
              <a:buFont typeface="Arial"/>
              <a:buChar char="•"/>
            </a:pPr>
            <a:r>
              <a:rPr lang="en-US" b="true" sz="2012" u="sng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Languages Used: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Python → AI/ML &amp; backend logic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JavaScript → Frontend interactivity</a:t>
            </a:r>
          </a:p>
          <a:p>
            <a:pPr algn="l">
              <a:lnSpc>
                <a:spcPts val="2471"/>
              </a:lnSpc>
            </a:pPr>
          </a:p>
          <a:p>
            <a:pPr algn="l">
              <a:lnSpc>
                <a:spcPts val="2415"/>
              </a:lnSpc>
            </a:pP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SQL → Data management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(Optional) C++ → For faster real-time processing if needed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</a:p>
          <a:p>
            <a:pPr algn="l" marL="434552" indent="-217276" lvl="1">
              <a:lnSpc>
                <a:spcPts val="2415"/>
              </a:lnSpc>
              <a:buFont typeface="Arial"/>
              <a:buChar char="•"/>
            </a:pPr>
            <a:r>
              <a:rPr lang="en-US" b="true" sz="2012" u="sng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Integration: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b="true" sz="20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S</a:t>
            </a: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ecure dashboard for parents &amp; therapists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Cloud sync for reports and personalization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01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Can run offline for accessibility in remote areas</a:t>
            </a:r>
          </a:p>
          <a:p>
            <a:pPr algn="l">
              <a:lnSpc>
                <a:spcPts val="2415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AI-Powered Interactive Display for Newborns &amp; Children with Autism</dc:description>
  <dc:identifier>DAGwngiuLYU</dc:identifier>
  <dcterms:modified xsi:type="dcterms:W3CDTF">2011-08-01T06:04:30Z</dcterms:modified>
  <cp:revision>1</cp:revision>
  <dc:title>Presentation - AI-Powered Interactive Display for Newborns &amp; Children with Autism</dc:title>
</cp:coreProperties>
</file>

<file path=docProps/thumbnail.jpeg>
</file>